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9" r:id="rId6"/>
    <p:sldId id="291" r:id="rId7"/>
    <p:sldId id="308" r:id="rId8"/>
    <p:sldId id="306" r:id="rId9"/>
    <p:sldId id="312" r:id="rId10"/>
    <p:sldId id="305" r:id="rId11"/>
    <p:sldId id="304" r:id="rId12"/>
    <p:sldId id="307" r:id="rId13"/>
    <p:sldId id="309" r:id="rId14"/>
    <p:sldId id="298" r:id="rId15"/>
    <p:sldId id="313" r:id="rId16"/>
    <p:sldId id="314" r:id="rId17"/>
    <p:sldId id="288" r:id="rId18"/>
    <p:sldId id="303" r:id="rId19"/>
    <p:sldId id="315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1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9" y="1895477"/>
            <a:ext cx="5679621" cy="2413965"/>
          </a:xfr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9" y="5597133"/>
            <a:ext cx="5050971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7" y="5954904"/>
            <a:ext cx="2200155" cy="569912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1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1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1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7" y="5142222"/>
            <a:ext cx="628651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Large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1" y="0"/>
            <a:ext cx="11849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619252"/>
            <a:ext cx="4813301" cy="1325563"/>
          </a:xfrm>
        </p:spPr>
        <p:txBody>
          <a:bodyPr l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233059"/>
            <a:ext cx="4203701" cy="296454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1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1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1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1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1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1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1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1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1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1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1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1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1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1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1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1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1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2"/>
            <a:ext cx="628651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50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5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2"/>
            <a:ext cx="9052560" cy="13636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7"/>
            <a:ext cx="9052560" cy="4768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3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1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9" y="6356352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2"/>
            <a:ext cx="6082549" cy="62547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7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1" y="3219451"/>
            <a:ext cx="4603751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1" y="4589465"/>
            <a:ext cx="4603751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51"/>
            <a:ext cx="628651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2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29" y="6356352"/>
            <a:ext cx="783771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9" y="6356352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2"/>
            <a:ext cx="6082549" cy="62547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7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1" y="3219451"/>
            <a:ext cx="4603751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1" y="4589465"/>
            <a:ext cx="4603751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51"/>
            <a:ext cx="628651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2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29" y="6356352"/>
            <a:ext cx="783771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9" y="6356352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2"/>
            <a:ext cx="6082549" cy="62547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7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1" y="3219451"/>
            <a:ext cx="4603751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1" y="4589465"/>
            <a:ext cx="4603751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51"/>
            <a:ext cx="628651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2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29" y="6356352"/>
            <a:ext cx="783771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9" y="6356352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2"/>
            <a:ext cx="6082549" cy="62547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7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1" y="3219451"/>
            <a:ext cx="4603751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1" y="4589465"/>
            <a:ext cx="4603751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51"/>
            <a:ext cx="628651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2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29" y="6356352"/>
            <a:ext cx="783771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ellaneous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1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3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9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4398415"/>
            <a:ext cx="2330727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6" y="4398415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10" y="4398415"/>
            <a:ext cx="2330727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9"/>
            <a:ext cx="2330727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1" y="5226812"/>
            <a:ext cx="2330727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98610" y="5226812"/>
            <a:ext cx="2330727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23074" y="5226456"/>
            <a:ext cx="2330727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62666" y="5226456"/>
            <a:ext cx="2330727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76" y="629618"/>
            <a:ext cx="9371048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9" y="6356352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2"/>
            <a:ext cx="6082549" cy="62547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1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6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1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7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1" y="3219451"/>
            <a:ext cx="4603751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1" y="4589465"/>
            <a:ext cx="4603751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51"/>
            <a:ext cx="628651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2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29" y="6356352"/>
            <a:ext cx="783771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29692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1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1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1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1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1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1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1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1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1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1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1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1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1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1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1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1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1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1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1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1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600" y="412623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6"/>
            <a:ext cx="1127125" cy="11271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1" y="6356352"/>
            <a:ext cx="2709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90" y="6356352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6" y="2074089"/>
            <a:ext cx="5522751" cy="1492476"/>
          </a:xfrm>
        </p:spPr>
        <p:txBody>
          <a:bodyPr lIns="0" bIns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6" y="3865635"/>
            <a:ext cx="5522751" cy="1947336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8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2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8" y="6356352"/>
            <a:ext cx="3660015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9" y="6356352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pictu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lIns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1" y="6356352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2"/>
            <a:ext cx="19812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4" y="6356352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5"/>
            <a:ext cx="628651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frame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70"/>
            <a:ext cx="4608576" cy="574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1" y="3219451"/>
            <a:ext cx="4603751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1" y="4589465"/>
            <a:ext cx="4603751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51"/>
            <a:ext cx="628651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1" y="6356352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2"/>
            <a:ext cx="2667000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4" y="6356352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40" y="187071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1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1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1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1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1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1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1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1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1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1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1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1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1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1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1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1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1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1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1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1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2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1" y="6356352"/>
            <a:ext cx="2709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90" y="6356352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1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1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1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1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1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1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1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1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1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1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1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1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1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1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1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1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1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1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1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1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2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1" y="6356352"/>
            <a:ext cx="2709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90" y="6356352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2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8"/>
            <a:ext cx="2800351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3" y="4697807"/>
            <a:ext cx="2800351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9" y="1268810"/>
            <a:ext cx="2853532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Date Placeholder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9" y="6356352"/>
            <a:ext cx="9839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2"/>
            <a:ext cx="34290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4" y="6356352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7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7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2"/>
            <a:ext cx="393192" cy="390677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1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52" y="629618"/>
            <a:ext cx="6550096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1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3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3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9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Date Placeholder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Footer Placeholder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7" name="Slide Number Placeholder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1"/>
            <a:ext cx="6099175" cy="6251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6" y="1333501"/>
            <a:ext cx="4493260" cy="1946275"/>
          </a:xfrm>
        </p:spPr>
        <p:txBody>
          <a:bodyPr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886200"/>
            <a:ext cx="4493260" cy="2364740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6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9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90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1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3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4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1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7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4"/>
            <a:ext cx="628651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2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2"/>
            <a:ext cx="259034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9" y="6356352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1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1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1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1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1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1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1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1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1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1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1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1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1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1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1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1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1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1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1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1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81" r:id="rId21"/>
    <p:sldLayoutId id="2147483782" r:id="rId22"/>
    <p:sldLayoutId id="2147483674" r:id="rId23"/>
    <p:sldLayoutId id="2147483676" r:id="rId24"/>
    <p:sldLayoutId id="2147483650" r:id="rId25"/>
    <p:sldLayoutId id="2147483682" r:id="rId26"/>
    <p:sldLayoutId id="2147483677" r:id="rId27"/>
    <p:sldLayoutId id="2147483664" r:id="rId28"/>
    <p:sldLayoutId id="2147483673" r:id="rId29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sv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ependent.co.uk/arts-entertainment/tv/news/prison-break-wentworth-miller-autism-b1891486.html" TargetMode="External"/><Relationship Id="rId3" Type="http://schemas.openxmlformats.org/officeDocument/2006/relationships/hyperlink" Target="https://goodautismschool.com/autism-umbrella/" TargetMode="External"/><Relationship Id="rId7" Type="http://schemas.openxmlformats.org/officeDocument/2006/relationships/hyperlink" Target="https://www.washingtonpost.com/outlook/2021/09/08/wentworth-miller-anthony-hopkins-autistic-celebrities/" TargetMode="External"/><Relationship Id="rId2" Type="http://schemas.openxmlformats.org/officeDocument/2006/relationships/hyperlink" Target="https://clarajamestutoring.co.uk/understanding-autism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biography.com/business-figure/elon-musk" TargetMode="External"/><Relationship Id="rId11" Type="http://schemas.openxmlformats.org/officeDocument/2006/relationships/hyperlink" Target="https://www.a2spectrumtherapy.com/social-skills-peer-groups" TargetMode="External"/><Relationship Id="rId5" Type="http://schemas.openxmlformats.org/officeDocument/2006/relationships/hyperlink" Target="https://luxai.com/blog/all-about-stereotyped-behaviours-stimming-and-autism/" TargetMode="External"/><Relationship Id="rId10" Type="http://schemas.openxmlformats.org/officeDocument/2006/relationships/hyperlink" Target="https://360behavioralhealth.com/social-skills-training-help-children-teens-ya-with-autism/" TargetMode="External"/><Relationship Id="rId4" Type="http://schemas.openxmlformats.org/officeDocument/2006/relationships/hyperlink" Target="https://www.inha.ie/sensory-processing-disorder/" TargetMode="External"/><Relationship Id="rId9" Type="http://schemas.openxmlformats.org/officeDocument/2006/relationships/hyperlink" Target="https://www.theguardian.com/commentisfree/2019/apr/23/greta-thunberg-autis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4643" y="1317252"/>
            <a:ext cx="7057359" cy="324155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UNDERSTANDING AUTISM: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 SPECIAL EDUCATOR’S PERSPECTIVE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Clare K. </a:t>
            </a:r>
            <a:r>
              <a:rPr lang="en-US" b="1" dirty="0" err="1"/>
              <a:t>Kariisa</a:t>
            </a:r>
            <a:r>
              <a:rPr lang="en-US" b="1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01DCC8-3AD5-4A76-8E21-3CCFD3370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21/09/2022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r="2076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0" r="23700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8743"/>
          <a:stretch>
            <a:fillRect/>
          </a:stretch>
        </p:blipFill>
        <p:spPr/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30" y="3197334"/>
            <a:ext cx="2226003" cy="21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2286" y="-504496"/>
            <a:ext cx="8628554" cy="1793930"/>
          </a:xfrm>
        </p:spPr>
        <p:txBody>
          <a:bodyPr>
            <a:normAutofit/>
          </a:bodyPr>
          <a:lstStyle/>
          <a:p>
            <a:r>
              <a:rPr lang="en-GB" dirty="0"/>
              <a:t>Interventions/Approaches for managing children with Autism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07" y="4778316"/>
            <a:ext cx="2364825" cy="163974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https://static.wixstatic.com/media/3eef62_f87a1501b6cc45d890a84833409f3264~mv2.jpg/v1/crop/x_71,y_0,w_697,h_583/fill/w_342,h_286,al_c,q_80,usm_0.66_1.00_0.01,enc_auto/3eef62_f87a1501b6cc45d890a84833409f3264~mv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5" b="15395"/>
          <a:stretch>
            <a:fillRect/>
          </a:stretch>
        </p:blipFill>
        <p:spPr bwMode="auto">
          <a:xfrm>
            <a:off x="9131590" y="2159876"/>
            <a:ext cx="3060410" cy="17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23" y="4312148"/>
            <a:ext cx="2575035" cy="2105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86" y="2774731"/>
            <a:ext cx="2450067" cy="1537417"/>
          </a:xfrm>
          <a:prstGeom prst="rect">
            <a:avLst/>
          </a:prstGeo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614855" y="1560786"/>
            <a:ext cx="5659821" cy="5108028"/>
          </a:xfrm>
          <a:prstGeom prst="rect">
            <a:avLst/>
          </a:prstGeom>
        </p:spPr>
        <p:txBody>
          <a:bodyPr vert="horz" lIns="0">
            <a:normAutofit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Speech and language therapy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Occupational therapy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Physiotherapy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Sensory integration therapy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Behavioural therapy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Play therapy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Educational interventions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Nutritional support &amp; Supplementation </a:t>
            </a:r>
          </a:p>
        </p:txBody>
      </p:sp>
    </p:spTree>
    <p:extLst>
      <p:ext uri="{BB962C8B-B14F-4D97-AF65-F5344CB8AC3E}">
        <p14:creationId xmlns:p14="http://schemas.microsoft.com/office/powerpoint/2010/main" val="3871318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Familiar Faces … on the Spectrum</a:t>
            </a:r>
          </a:p>
        </p:txBody>
      </p:sp>
      <p:pic>
        <p:nvPicPr>
          <p:cNvPr id="8" name="Online Image Placeholder 7" descr="Stars outline">
            <a:extLst>
              <a:ext uri="{FF2B5EF4-FFF2-40B4-BE49-F238E27FC236}">
                <a16:creationId xmlns:a16="http://schemas.microsoft.com/office/drawing/2014/main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6848" y="318101"/>
            <a:ext cx="914400" cy="914400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12" y="243543"/>
            <a:ext cx="2380593" cy="2380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81" y="259255"/>
            <a:ext cx="3146536" cy="2097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83" y="5248275"/>
            <a:ext cx="2838450" cy="1609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39" y="200351"/>
            <a:ext cx="2139840" cy="2466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4" y="4415163"/>
            <a:ext cx="3130925" cy="2088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39" y="2881145"/>
            <a:ext cx="3633190" cy="224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Familiar Faces … on the Spectrum</a:t>
            </a:r>
          </a:p>
        </p:txBody>
      </p:sp>
      <p:pic>
        <p:nvPicPr>
          <p:cNvPr id="8" name="Online Image Placeholder 7" descr="Stars outline">
            <a:extLst>
              <a:ext uri="{FF2B5EF4-FFF2-40B4-BE49-F238E27FC236}">
                <a16:creationId xmlns:a16="http://schemas.microsoft.com/office/drawing/2014/main" id="{00CC90D3-F393-4F28-9E43-4D73A5D7372A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6848" y="318101"/>
            <a:ext cx="914400" cy="914400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76" y="120703"/>
            <a:ext cx="26289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07" y="4627836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08" y="2375829"/>
            <a:ext cx="3792078" cy="24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9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4856" y="0"/>
            <a:ext cx="11577144" cy="898634"/>
          </a:xfrm>
        </p:spPr>
        <p:txBody>
          <a:bodyPr>
            <a:normAutofit fontScale="90000"/>
          </a:bodyPr>
          <a:lstStyle/>
          <a:p>
            <a:r>
              <a:rPr lang="en-GB" dirty="0"/>
              <a:t>Autism in the Classroom – Special Ed Teacher Role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>
                <a:solidFill>
                  <a:srgbClr val="6BB1C9">
                    <a:lumMod val="20000"/>
                    <a:lumOff val="80000"/>
                  </a:srgbClr>
                </a:solidFill>
              </a:rPr>
              <a:pPr/>
              <a:t>13</a:t>
            </a:fld>
            <a:endParaRPr lang="en-US" dirty="0">
              <a:solidFill>
                <a:srgbClr val="6BB1C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14855" y="977461"/>
            <a:ext cx="6022428" cy="5770179"/>
          </a:xfrm>
          <a:prstGeom prst="rect">
            <a:avLst/>
          </a:prstGeom>
        </p:spPr>
        <p:txBody>
          <a:bodyPr vert="horz" lIns="0">
            <a:normAutofit fontScale="92500" lnSpcReduction="10000"/>
          </a:bodyPr>
          <a:lstStyle>
            <a:lvl1pPr marL="0" indent="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1700" dirty="0">
                <a:solidFill>
                  <a:prstClr val="black"/>
                </a:solidFill>
              </a:rPr>
              <a:t>Gather info from parents, teachers, professionals and develop action plans</a:t>
            </a: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en-GB" sz="1700" dirty="0">
              <a:solidFill>
                <a:prstClr val="black"/>
              </a:solidFill>
            </a:endParaRP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prstClr val="black"/>
                </a:solidFill>
              </a:rPr>
              <a:t>Work with general Ed teachers to develop Individual Education Plans (IEPs)</a:t>
            </a: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en-GB" sz="1700" dirty="0">
              <a:solidFill>
                <a:prstClr val="black"/>
              </a:solidFill>
            </a:endParaRP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prstClr val="black"/>
                </a:solidFill>
              </a:rPr>
              <a:t>Develop appropriate educational intervention techniques to support students with learning difficulties</a:t>
            </a: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en-GB" sz="1700" dirty="0">
              <a:solidFill>
                <a:prstClr val="black"/>
              </a:solidFill>
            </a:endParaRP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prstClr val="black"/>
                </a:solidFill>
              </a:rPr>
              <a:t>Manage students behaviour in the classroom and teach/model appropriate coping strategies</a:t>
            </a: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en-GB" sz="1700" dirty="0">
              <a:solidFill>
                <a:prstClr val="black"/>
              </a:solidFill>
            </a:endParaRP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prstClr val="black"/>
                </a:solidFill>
              </a:rPr>
              <a:t>Conduct individual or small group activities with students, based on differentiated learning needs</a:t>
            </a: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en-GB" sz="1700" dirty="0">
              <a:solidFill>
                <a:prstClr val="black"/>
              </a:solidFill>
            </a:endParaRP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prstClr val="black"/>
                </a:solidFill>
              </a:rPr>
              <a:t>Assist students stay on task within the classroom and also keep-up with assignments et al</a:t>
            </a: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en-GB" sz="1700" dirty="0">
              <a:solidFill>
                <a:prstClr val="black"/>
              </a:solidFill>
            </a:endParaRP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prstClr val="black"/>
                </a:solidFill>
              </a:rPr>
              <a:t>Development of creative teaching/learning tools and methods suited to student needs</a:t>
            </a: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endParaRPr lang="en-GB" sz="1700" dirty="0">
              <a:solidFill>
                <a:prstClr val="black"/>
              </a:solidFill>
            </a:endParaRPr>
          </a:p>
          <a:p>
            <a:pPr marL="285750" indent="-285750">
              <a:buClr>
                <a:prstClr val="white">
                  <a:shade val="95000"/>
                </a:prstClr>
              </a:buClr>
              <a:buFont typeface="Wingdings" panose="05000000000000000000" pitchFamily="2" charset="2"/>
              <a:buChar char="v"/>
            </a:pPr>
            <a:r>
              <a:rPr lang="en-GB" sz="1700" dirty="0">
                <a:solidFill>
                  <a:prstClr val="black"/>
                </a:solidFill>
              </a:rPr>
              <a:t>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76" y="1560786"/>
            <a:ext cx="5100069" cy="42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65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B2E4-7115-4A6C-B218-5316CEB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697" y="3839431"/>
            <a:ext cx="6658303" cy="1363663"/>
          </a:xfrm>
        </p:spPr>
        <p:txBody>
          <a:bodyPr>
            <a:normAutofit/>
          </a:bodyPr>
          <a:lstStyle/>
          <a:p>
            <a:r>
              <a:rPr lang="en-US" sz="4000" dirty="0"/>
              <a:t>“…Look for the ability not the disability ...”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4EA4-E4DC-EDDD-625E-595271E63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399" y="5283814"/>
            <a:ext cx="5713949" cy="476885"/>
          </a:xfrm>
        </p:spPr>
        <p:txBody>
          <a:bodyPr/>
          <a:lstStyle/>
          <a:p>
            <a:r>
              <a:rPr lang="en-US" dirty="0"/>
              <a:t>(Anon)</a:t>
            </a:r>
            <a:endParaRPr lang="x-none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7578ED86-4183-4FF7-B154-90D1E1F9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4" name="Picture Placeholder 13" descr="person wearing striped shirt against blue background">
            <a:extLst>
              <a:ext uri="{FF2B5EF4-FFF2-40B4-BE49-F238E27FC236}">
                <a16:creationId xmlns:a16="http://schemas.microsoft.com/office/drawing/2014/main" id="{08051F1A-FF92-463C-B8B8-18372F17B4B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/>
        </p:blipFill>
        <p:spPr/>
      </p:pic>
      <p:pic>
        <p:nvPicPr>
          <p:cNvPr id="12" name="Picture Placeholder 11" descr="person with green glasses and pink shirt against blue background">
            <a:extLst>
              <a:ext uri="{FF2B5EF4-FFF2-40B4-BE49-F238E27FC236}">
                <a16:creationId xmlns:a16="http://schemas.microsoft.com/office/drawing/2014/main" id="{C4D2E434-00A8-44D1-A758-28E403B125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/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b="228"/>
          <a:stretch>
            <a:fillRect/>
          </a:stretch>
        </p:blipFill>
        <p:spPr>
          <a:xfrm>
            <a:off x="0" y="1"/>
            <a:ext cx="5565228" cy="6858000"/>
          </a:xfrm>
        </p:spPr>
      </p:pic>
    </p:spTree>
    <p:extLst>
      <p:ext uri="{BB962C8B-B14F-4D97-AF65-F5344CB8AC3E}">
        <p14:creationId xmlns:p14="http://schemas.microsoft.com/office/powerpoint/2010/main" val="2536718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510" y="276819"/>
            <a:ext cx="5836921" cy="1599278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82F04BB-2151-48C9-B2F9-0353C8536D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8743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r="16533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" y="3022668"/>
            <a:ext cx="5836921" cy="29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 txBox="1">
            <a:spLocks/>
          </p:cNvSpPr>
          <p:nvPr/>
        </p:nvSpPr>
        <p:spPr>
          <a:xfrm>
            <a:off x="2648607" y="623660"/>
            <a:ext cx="6117021" cy="1725401"/>
          </a:xfrm>
          <a:prstGeom prst="rect">
            <a:avLst/>
          </a:prstGeom>
        </p:spPr>
        <p:txBody>
          <a:bodyPr vert="horz" lIns="0"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3800" b="1" kern="1200" cap="none" baseline="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Questions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09" y="1637149"/>
            <a:ext cx="7945821" cy="46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544" y="0"/>
            <a:ext cx="5522751" cy="804041"/>
          </a:xfrm>
        </p:spPr>
        <p:txBody>
          <a:bodyPr/>
          <a:lstStyle/>
          <a:p>
            <a:pPr algn="l"/>
            <a:r>
              <a:rPr lang="en-GB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5026" y="977462"/>
            <a:ext cx="5522751" cy="4835509"/>
          </a:xfrm>
        </p:spPr>
        <p:txBody>
          <a:bodyPr>
            <a:noAutofit/>
          </a:bodyPr>
          <a:lstStyle/>
          <a:p>
            <a:pPr algn="l"/>
            <a:r>
              <a:rPr lang="en-GB" sz="1400" u="sng" dirty="0">
                <a:hlinkClick r:id="rId2"/>
              </a:rPr>
              <a:t>https://clarajamestutoring.co.uk/understanding-autism/</a:t>
            </a:r>
            <a:endParaRPr lang="en-GB" sz="1400" dirty="0"/>
          </a:p>
          <a:p>
            <a:pPr algn="l"/>
            <a:r>
              <a:rPr lang="en-GB" sz="1400" u="sng" dirty="0">
                <a:hlinkClick r:id="rId3"/>
              </a:rPr>
              <a:t>https://goodautismschool.com/autism-umbrella/</a:t>
            </a:r>
            <a:endParaRPr lang="en-GB" sz="1400" dirty="0"/>
          </a:p>
          <a:p>
            <a:pPr algn="l"/>
            <a:r>
              <a:rPr lang="en-GB" sz="1400" u="sng" dirty="0">
                <a:hlinkClick r:id="rId4"/>
              </a:rPr>
              <a:t>https://www.inha.ie/sensory-processing-disorder/</a:t>
            </a:r>
            <a:endParaRPr lang="en-GB" sz="1400" dirty="0"/>
          </a:p>
          <a:p>
            <a:pPr algn="l"/>
            <a:r>
              <a:rPr lang="en-GB" sz="1400" u="sng" dirty="0">
                <a:hlinkClick r:id="rId5"/>
              </a:rPr>
              <a:t>https://luxai.com/blog/all-about-stereotyped-behaviours-stimming-and-autism/</a:t>
            </a:r>
            <a:endParaRPr lang="en-GB" sz="1400" dirty="0"/>
          </a:p>
          <a:p>
            <a:pPr algn="l"/>
            <a:r>
              <a:rPr lang="en-GB" sz="1400" u="sng" dirty="0">
                <a:hlinkClick r:id="rId6"/>
              </a:rPr>
              <a:t>https://www.biography.com/business-figure/elon-musk</a:t>
            </a:r>
            <a:endParaRPr lang="en-GB" sz="1400" dirty="0"/>
          </a:p>
          <a:p>
            <a:pPr algn="l"/>
            <a:r>
              <a:rPr lang="en-GB" sz="1400" u="sng" dirty="0">
                <a:hlinkClick r:id="rId7"/>
              </a:rPr>
              <a:t>https://www.washingtonpost.com/outlook/2021/09/08/wentworth-miller-anthony-hopkins-autistic-celebrities/</a:t>
            </a:r>
            <a:endParaRPr lang="en-GB" sz="1400" dirty="0"/>
          </a:p>
          <a:p>
            <a:pPr algn="l"/>
            <a:r>
              <a:rPr lang="en-GB" sz="1400" u="sng" dirty="0">
                <a:hlinkClick r:id="rId8"/>
              </a:rPr>
              <a:t>https://www.independent.co.uk/arts-entertainment/tv/news/prison-break-wentworth-miller-autism-b1891486.html</a:t>
            </a:r>
            <a:endParaRPr lang="en-GB" sz="1400" dirty="0"/>
          </a:p>
          <a:p>
            <a:pPr algn="l"/>
            <a:r>
              <a:rPr lang="en-GB" sz="1400" u="sng" dirty="0">
                <a:hlinkClick r:id="rId9"/>
              </a:rPr>
              <a:t>https://www.theguardian.com/commentisfree/2019/apr/23/greta-thunberg-autism</a:t>
            </a:r>
            <a:endParaRPr lang="en-GB" sz="1400" dirty="0"/>
          </a:p>
          <a:p>
            <a:pPr algn="l"/>
            <a:r>
              <a:rPr lang="en-GB" sz="1400" u="sng" dirty="0">
                <a:hlinkClick r:id="rId10"/>
              </a:rPr>
              <a:t>https://360behavioralhealth.com/social-skills-training-help-children-teens-ya-with-autism/</a:t>
            </a:r>
            <a:endParaRPr lang="en-GB" sz="1400" dirty="0"/>
          </a:p>
          <a:p>
            <a:pPr algn="l"/>
            <a:r>
              <a:rPr lang="en-GB" sz="1400" u="sng" dirty="0">
                <a:hlinkClick r:id="rId11"/>
              </a:rPr>
              <a:t>https://www.a2spectrumtherapy.com/social-skills-peer-groups</a:t>
            </a:r>
            <a:endParaRPr lang="en-GB" sz="1400" dirty="0"/>
          </a:p>
          <a:p>
            <a:pPr algn="l"/>
            <a:endParaRPr lang="en-GB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1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7C42-2E7B-40D1-A2FD-075F7DB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442" y="665438"/>
            <a:ext cx="4899356" cy="989941"/>
          </a:xfrm>
        </p:spPr>
        <p:txBody>
          <a:bodyPr/>
          <a:lstStyle/>
          <a:p>
            <a:r>
              <a:rPr lang="en-US" dirty="0"/>
              <a:t>Autism Spectrum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6EDBD-9882-4D3C-866D-07301A03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7739" y="1560786"/>
            <a:ext cx="5596758" cy="501343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latin typeface="Book Antiqua" panose="02040602050305030304" pitchFamily="18" charset="0"/>
              </a:rPr>
              <a:t>An umbrella term  </a:t>
            </a:r>
            <a:r>
              <a:rPr lang="en-US" dirty="0">
                <a:latin typeface="Book Antiqua" panose="02040602050305030304" pitchFamily="18" charset="0"/>
              </a:rPr>
              <a:t>- used to describe a </a:t>
            </a:r>
            <a:r>
              <a:rPr lang="en-US" b="1" dirty="0">
                <a:latin typeface="Book Antiqua" panose="02040602050305030304" pitchFamily="18" charset="0"/>
              </a:rPr>
              <a:t>neurodevelopmental condition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GB" dirty="0">
                <a:latin typeface="Book Antiqua" panose="02040602050305030304" pitchFamily="18" charset="0"/>
              </a:rPr>
              <a:t>that leads to indicative  behavioural challenges in 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>
              <a:latin typeface="Book Antiqua" panose="0204060205030503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  <a:latin typeface="Book Antiqua" panose="02040602050305030304" pitchFamily="18" charset="0"/>
              </a:rPr>
              <a:t>socialisation and communication,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  <a:latin typeface="Book Antiqua" panose="02040602050305030304" pitchFamily="18" charset="0"/>
              </a:rPr>
              <a:t>as well as by the presence of restricted, repetitive and stereotyped behaviours</a:t>
            </a:r>
          </a:p>
          <a:p>
            <a:endParaRPr lang="en-GB" dirty="0">
              <a:latin typeface="Book Antiqua" panose="02040602050305030304" pitchFamily="18" charset="0"/>
            </a:endParaRPr>
          </a:p>
          <a:p>
            <a:endParaRPr lang="en-GB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Book Antiqua" panose="02040602050305030304" pitchFamily="18" charset="0"/>
              </a:rPr>
              <a:t>V</a:t>
            </a:r>
            <a:r>
              <a:rPr lang="en-US" sz="1800" b="1" dirty="0">
                <a:latin typeface="Book Antiqua" panose="02040602050305030304" pitchFamily="18" charset="0"/>
              </a:rPr>
              <a:t>aried and diverse</a:t>
            </a:r>
            <a:r>
              <a:rPr lang="en-US" dirty="0">
                <a:latin typeface="Book Antiqua" panose="02040602050305030304" pitchFamily="18" charset="0"/>
              </a:rPr>
              <a:t>  -  It includes different levels and severity for everyone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latin typeface="Book Antiqua" panose="02040602050305030304" pitchFamily="18" charset="0"/>
              </a:rPr>
              <a:t>Unique characteristics </a:t>
            </a:r>
            <a:r>
              <a:rPr lang="en-US" dirty="0">
                <a:latin typeface="Book Antiqua" panose="02040602050305030304" pitchFamily="18" charset="0"/>
              </a:rPr>
              <a:t>- Every individual with Autism presents differently from the next individual with autism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9D7223C-05DC-44D0-899D-45F2036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AutoShape 4" descr="https://goodautismschool.com/wp-content/uploads/2022/04/2.png?ezimgfmt=rs:548x642/rscb1/ng:webp/ngc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 b="6137"/>
          <a:stretch>
            <a:fillRect/>
          </a:stretch>
        </p:blipFill>
        <p:spPr bwMode="auto">
          <a:xfrm>
            <a:off x="-3175" y="599090"/>
            <a:ext cx="6082549" cy="62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76B436E9-D46E-4DCC-8FB1-2DB41F7A2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2" y="575770"/>
            <a:ext cx="8217729" cy="60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7" y="572058"/>
            <a:ext cx="9522372" cy="62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3121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69724" y="239768"/>
            <a:ext cx="5864773" cy="1343025"/>
          </a:xfrm>
        </p:spPr>
        <p:txBody>
          <a:bodyPr>
            <a:normAutofit/>
          </a:bodyPr>
          <a:lstStyle/>
          <a:p>
            <a:r>
              <a:rPr lang="en-GB" dirty="0"/>
              <a:t>Sensory Processing Challenges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43701" y="1623848"/>
            <a:ext cx="4603751" cy="465082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Touch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Sound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Light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Texture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Smell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Taste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Movement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Balance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dirty="0"/>
              <a:t>Body positioning and Muscle Control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" b="2683"/>
          <a:stretch>
            <a:fillRect/>
          </a:stretch>
        </p:blipFill>
        <p:spPr>
          <a:xfrm>
            <a:off x="-3175" y="-204952"/>
            <a:ext cx="6082549" cy="7236373"/>
          </a:xfrm>
        </p:spPr>
      </p:pic>
    </p:spTree>
    <p:extLst>
      <p:ext uri="{BB962C8B-B14F-4D97-AF65-F5344CB8AC3E}">
        <p14:creationId xmlns:p14="http://schemas.microsoft.com/office/powerpoint/2010/main" val="41477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3958" y="126125"/>
            <a:ext cx="5864773" cy="804042"/>
          </a:xfrm>
        </p:spPr>
        <p:txBody>
          <a:bodyPr>
            <a:normAutofit/>
          </a:bodyPr>
          <a:lstStyle/>
          <a:p>
            <a:r>
              <a:rPr lang="en-GB" dirty="0"/>
              <a:t>Sensory “Stimming”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43701" y="1245476"/>
            <a:ext cx="4603751" cy="502920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2400" b="1" dirty="0"/>
              <a:t>Stimming</a:t>
            </a:r>
            <a:r>
              <a:rPr lang="en-GB" sz="2400" dirty="0"/>
              <a:t> – stereotypical and repetitive behaviours that help the individual to: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800100" lvl="2" indent="-3429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/>
                </a:solidFill>
              </a:rPr>
              <a:t>self-regulate; </a:t>
            </a:r>
          </a:p>
          <a:p>
            <a:pPr marL="800100" lvl="2" indent="-3429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/>
                </a:solidFill>
              </a:rPr>
              <a:t>relax; and </a:t>
            </a:r>
          </a:p>
          <a:p>
            <a:pPr marL="800100" lvl="2" indent="-3429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bg1"/>
                </a:solidFill>
              </a:rPr>
              <a:t>process information (stimulus) when in a stressful situation or environment (or even when alone)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2400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b="15666"/>
          <a:stretch>
            <a:fillRect/>
          </a:stretch>
        </p:blipFill>
        <p:spPr>
          <a:xfrm>
            <a:off x="0" y="-1"/>
            <a:ext cx="6082549" cy="7157546"/>
          </a:xfrm>
        </p:spPr>
      </p:pic>
    </p:spTree>
    <p:extLst>
      <p:ext uri="{BB962C8B-B14F-4D97-AF65-F5344CB8AC3E}">
        <p14:creationId xmlns:p14="http://schemas.microsoft.com/office/powerpoint/2010/main" val="8585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3813"/>
          <a:stretch>
            <a:fillRect/>
          </a:stretch>
        </p:blipFill>
        <p:spPr>
          <a:xfrm>
            <a:off x="1" y="0"/>
            <a:ext cx="12192000" cy="696841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827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" y="0"/>
            <a:ext cx="12486288" cy="693682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5903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9" r="2611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4515" y="0"/>
            <a:ext cx="5427278" cy="1213945"/>
          </a:xfrm>
        </p:spPr>
        <p:txBody>
          <a:bodyPr>
            <a:normAutofit fontScale="90000"/>
          </a:bodyPr>
          <a:lstStyle/>
          <a:p>
            <a:r>
              <a:rPr lang="en-GB" dirty="0"/>
              <a:t>Diagnosis, Cause and  Cure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53503" y="1135117"/>
            <a:ext cx="5580994" cy="559676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/>
              <a:t>Diagnosed mainly by observing </a:t>
            </a:r>
            <a:r>
              <a:rPr lang="en-GB" dirty="0"/>
              <a:t>behaviour not by medical tests (i.e. no blood test needed). A diagnosis may involve: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Behaviour evaluation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Testing basic skills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Cognitive tests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Hearing and Vision testing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Any of the following is able to assess/screen autism;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Clinical Psychologist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Child Psychologist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Neurologist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Neuro-peadiatrician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Other specialists e.g. speech and language therapist,occupational therapists, etc.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/>
              <a:t>Causes are unknown  - C</a:t>
            </a:r>
            <a:r>
              <a:rPr lang="en-GB" dirty="0"/>
              <a:t>ombination of genetic predisposition and environmental factors (toxic chemicals; heavy metals, etc.)</a:t>
            </a:r>
          </a:p>
          <a:p>
            <a:r>
              <a:rPr lang="en-GB" dirty="0"/>
              <a:t>    	 </a:t>
            </a:r>
            <a:r>
              <a:rPr lang="en-GB" i="1" dirty="0"/>
              <a:t>*Much debate about link to vaccines 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 </a:t>
            </a:r>
            <a:r>
              <a:rPr lang="en-GB" b="1" dirty="0"/>
              <a:t>More common in boys</a:t>
            </a:r>
            <a:r>
              <a:rPr lang="en-GB" dirty="0"/>
              <a:t> than in girls (Ratio of 4:1)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/>
              <a:t>No known cure</a:t>
            </a:r>
            <a:r>
              <a:rPr lang="en-GB" dirty="0"/>
              <a:t> – managed through various therapies and interventions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3269CC-2AC8-48AE-8176-E481F45E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31630-1B84-4A08-99C6-CB51F30BB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87C8F-F87B-4D7A-AA05-EBC7DA9C67ED}">
  <ds:schemaRefs>
    <ds:schemaRef ds:uri="http://schemas.microsoft.com/office/2006/documentManagement/types"/>
    <ds:schemaRef ds:uri="71af3243-3dd4-4a8d-8c0d-dd76da1f02a5"/>
    <ds:schemaRef ds:uri="http://purl.org/dc/dcmitype/"/>
    <ds:schemaRef ds:uri="230e9df3-be65-4c73-a93b-d1236ebd677e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1093</TotalTime>
  <Words>551</Words>
  <Application>Microsoft Office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UNDERSTANDING AUTISM:  A SPECIAL EDUCATOR’S PERSPECTIVE</vt:lpstr>
      <vt:lpstr>Autism Spectrum</vt:lpstr>
      <vt:lpstr>PowerPoint Presentation</vt:lpstr>
      <vt:lpstr>PowerPoint Presentation</vt:lpstr>
      <vt:lpstr>Sensory Processing Challenges</vt:lpstr>
      <vt:lpstr>Sensory “Stimming”</vt:lpstr>
      <vt:lpstr>PowerPoint Presentation</vt:lpstr>
      <vt:lpstr>PowerPoint Presentation</vt:lpstr>
      <vt:lpstr>Diagnosis, Cause and  Cure</vt:lpstr>
      <vt:lpstr>Interventions/Approaches for managing children with Autism</vt:lpstr>
      <vt:lpstr>Familiar Faces … on the Spectrum</vt:lpstr>
      <vt:lpstr>Familiar Faces … on the Spectrum</vt:lpstr>
      <vt:lpstr>Autism in the Classroom – Special Ed Teacher Role</vt:lpstr>
      <vt:lpstr>“…Look for the ability not the disability ...” </vt:lpstr>
      <vt:lpstr>Thank You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AUTISM:  A SPECIAL EDUCATOR’S PERSPECTIVE</dc:title>
  <dc:creator>Kabahiire</dc:creator>
  <cp:lastModifiedBy>Kabahiire</cp:lastModifiedBy>
  <cp:revision>38</cp:revision>
  <dcterms:created xsi:type="dcterms:W3CDTF">2022-09-20T18:43:53Z</dcterms:created>
  <dcterms:modified xsi:type="dcterms:W3CDTF">2022-09-21T13:12:08Z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